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786BA-7AAC-4F3A-A411-2A1068E5E08A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9005-EED0-4840-8A51-E3C7E3DF72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89005-EED0-4840-8A51-E3C7E3DF729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BF8B7-413F-4F0E-BD04-007EF1229BCC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DA1A7-9DA0-4BE2-9247-42D63BBC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TW" sz="6000" b="1" dirty="0" smtClean="0">
                <a:latin typeface="Times New Roman" pitchFamily="18" charset="-52"/>
              </a:rPr>
              <a:t>An Introduction to Graph Theory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  <a:cs typeface="Times New Roman" pitchFamily="18" charset="0"/>
              </a:rPr>
              <a:t>BY</a:t>
            </a:r>
          </a:p>
          <a:p>
            <a:r>
              <a:rPr lang="en-US" sz="3600" u="sng" dirty="0" smtClean="0">
                <a:latin typeface="Arial Black" pitchFamily="34" charset="0"/>
                <a:cs typeface="Times New Roman" pitchFamily="18" charset="0"/>
              </a:rPr>
              <a:t>DR. DALVINDER SINGH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GOVT. COLLEGE ROPAR  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INTRODUCTION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latin typeface="Arial" pitchFamily="34" charset="0"/>
            </a:endParaRPr>
          </a:p>
          <a:p>
            <a:r>
              <a:rPr lang="en-US" dirty="0" smtClean="0">
                <a:latin typeface="Arial" pitchFamily="34" charset="0"/>
              </a:rPr>
              <a:t>What is a graph G? 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It is a pair G = (V, E), where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</a:rPr>
              <a:t>V = V(G) = set of vertices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</a:rPr>
              <a:t>E = E(G) = set of edges</a:t>
            </a:r>
          </a:p>
          <a:p>
            <a:r>
              <a:rPr lang="en-US" sz="2400" b="1" dirty="0" smtClean="0">
                <a:latin typeface="Arial" pitchFamily="34" charset="0"/>
              </a:rPr>
              <a:t>Example: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</a:rPr>
              <a:t>V = {s, u, v, w, x, y, z}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</a:rPr>
              <a:t>E = {(</a:t>
            </a:r>
            <a:r>
              <a:rPr lang="en-US" sz="2000" dirty="0" err="1" smtClean="0">
                <a:latin typeface="Arial" pitchFamily="34" charset="0"/>
              </a:rPr>
              <a:t>x,s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x,v</a:t>
            </a:r>
            <a:r>
              <a:rPr lang="en-US" sz="2000" dirty="0" smtClean="0">
                <a:latin typeface="Arial" pitchFamily="34" charset="0"/>
              </a:rPr>
              <a:t>)</a:t>
            </a:r>
            <a:r>
              <a:rPr lang="en-US" sz="2000" baseline="-25000" dirty="0" smtClean="0">
                <a:latin typeface="Arial" pitchFamily="34" charset="0"/>
              </a:rPr>
              <a:t>1</a:t>
            </a:r>
            <a:r>
              <a:rPr lang="en-US" sz="2000" dirty="0" smtClean="0">
                <a:latin typeface="Arial" pitchFamily="34" charset="0"/>
              </a:rPr>
              <a:t>, (</a:t>
            </a:r>
            <a:r>
              <a:rPr lang="en-US" sz="2000" dirty="0" err="1" smtClean="0">
                <a:latin typeface="Arial" pitchFamily="34" charset="0"/>
              </a:rPr>
              <a:t>x,v</a:t>
            </a:r>
            <a:r>
              <a:rPr lang="en-US" sz="2000" dirty="0" smtClean="0">
                <a:latin typeface="Arial" pitchFamily="34" charset="0"/>
              </a:rPr>
              <a:t>)</a:t>
            </a:r>
            <a:r>
              <a:rPr lang="en-US" sz="2000" baseline="-25000" dirty="0" smtClean="0">
                <a:latin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</a:rPr>
              <a:t>, (</a:t>
            </a:r>
            <a:r>
              <a:rPr lang="en-US" sz="2000" dirty="0" err="1" smtClean="0">
                <a:latin typeface="Arial" pitchFamily="34" charset="0"/>
              </a:rPr>
              <a:t>x,u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v,w</a:t>
            </a:r>
            <a:r>
              <a:rPr lang="en-US" sz="2000" dirty="0" smtClean="0">
                <a:latin typeface="Arial" pitchFamily="34" charset="0"/>
              </a:rPr>
              <a:t>),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</a:rPr>
              <a:t> (</a:t>
            </a:r>
            <a:r>
              <a:rPr lang="en-US" sz="2000" dirty="0" err="1" smtClean="0">
                <a:latin typeface="Arial" pitchFamily="34" charset="0"/>
              </a:rPr>
              <a:t>s,v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s,u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s,w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s,y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w,y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u,y</a:t>
            </a:r>
            <a:r>
              <a:rPr lang="en-US" sz="2000" dirty="0" smtClean="0">
                <a:latin typeface="Arial" pitchFamily="34" charset="0"/>
              </a:rPr>
              <a:t>), (</a:t>
            </a:r>
            <a:r>
              <a:rPr lang="en-US" sz="2000" dirty="0" err="1" smtClean="0">
                <a:latin typeface="Arial" pitchFamily="34" charset="0"/>
              </a:rPr>
              <a:t>u,z</a:t>
            </a:r>
            <a:r>
              <a:rPr lang="en-US" sz="2000" dirty="0" smtClean="0">
                <a:latin typeface="Arial" pitchFamily="34" charset="0"/>
              </a:rPr>
              <a:t>),(</a:t>
            </a:r>
            <a:r>
              <a:rPr lang="en-US" sz="2000" dirty="0" err="1" smtClean="0">
                <a:latin typeface="Arial" pitchFamily="34" charset="0"/>
              </a:rPr>
              <a:t>y,z</a:t>
            </a:r>
            <a:r>
              <a:rPr lang="en-US" sz="2000" dirty="0" smtClean="0">
                <a:latin typeface="Arial" pitchFamily="34" charset="0"/>
              </a:rPr>
              <a:t>)}</a:t>
            </a:r>
          </a:p>
          <a:p>
            <a:endParaRPr lang="en-US" dirty="0"/>
          </a:p>
        </p:txBody>
      </p:sp>
      <p:pic>
        <p:nvPicPr>
          <p:cNvPr id="4" name="Picture 9" descr="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7840" y="1600200"/>
            <a:ext cx="356616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Directed graphs  (digraphs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</a:rPr>
              <a:t>)</a:t>
            </a:r>
            <a:r>
              <a:rPr lang="en-US" sz="4000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G is a </a:t>
            </a:r>
            <a:r>
              <a:rPr lang="en-US" i="1" dirty="0" smtClean="0">
                <a:latin typeface="Arial" pitchFamily="34" charset="0"/>
              </a:rPr>
              <a:t>directed graph</a:t>
            </a:r>
            <a:r>
              <a:rPr lang="en-US" dirty="0" smtClean="0">
                <a:latin typeface="Arial" pitchFamily="34" charset="0"/>
              </a:rPr>
              <a:t> or </a:t>
            </a:r>
            <a:r>
              <a:rPr lang="en-US" i="1" dirty="0" smtClean="0">
                <a:latin typeface="Arial" pitchFamily="34" charset="0"/>
              </a:rPr>
              <a:t>digraph</a:t>
            </a:r>
            <a:r>
              <a:rPr lang="en-US" dirty="0" smtClean="0">
                <a:latin typeface="Arial" pitchFamily="34" charset="0"/>
              </a:rPr>
              <a:t> if each edge has been associated with an ordered pair of vertices, i.e. each edge has a direction 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Arial" pitchFamily="34" charset="0"/>
            </a:endParaRPr>
          </a:p>
        </p:txBody>
      </p:sp>
      <p:pic>
        <p:nvPicPr>
          <p:cNvPr id="4" name="Picture 7" descr="di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200400"/>
            <a:ext cx="65532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u="sng" dirty="0" smtClean="0"/>
              <a:t>UNDIRECTED GRAPH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886201"/>
          </a:xfrm>
        </p:spPr>
        <p:txBody>
          <a:bodyPr>
            <a:normAutofit/>
          </a:bodyPr>
          <a:lstStyle/>
          <a:p>
            <a:r>
              <a:rPr lang="en-US" dirty="0" smtClean="0"/>
              <a:t>Edges have no direction. </a:t>
            </a:r>
          </a:p>
          <a:p>
            <a:r>
              <a:rPr lang="en-US" dirty="0" smtClean="0"/>
              <a:t>If an edge connects vertices </a:t>
            </a:r>
            <a:r>
              <a:rPr lang="en-US" i="1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2</a:t>
            </a:r>
            <a:r>
              <a:rPr lang="en-US" dirty="0" smtClean="0"/>
              <a:t>, either convention can be used: </a:t>
            </a:r>
          </a:p>
          <a:p>
            <a:pPr lvl="1">
              <a:buNone/>
            </a:pPr>
            <a:r>
              <a:rPr lang="en-US" dirty="0" smtClean="0"/>
              <a:t>No duplication: only one of </a:t>
            </a:r>
            <a:r>
              <a:rPr lang="en-US" i="1" dirty="0" smtClean="0"/>
              <a:t>(1, 2)</a:t>
            </a:r>
            <a:r>
              <a:rPr lang="en-US" dirty="0" smtClean="0"/>
              <a:t> or </a:t>
            </a:r>
            <a:r>
              <a:rPr lang="en-US" i="1" dirty="0" smtClean="0"/>
              <a:t>(2, 1)</a:t>
            </a:r>
            <a:r>
              <a:rPr lang="en-US" dirty="0" smtClean="0"/>
              <a:t> is allowed in </a:t>
            </a:r>
            <a:r>
              <a:rPr lang="en-US" i="1" dirty="0" smtClean="0"/>
              <a:t>E</a:t>
            </a:r>
            <a:r>
              <a:rPr lang="en-US" dirty="0" smtClean="0"/>
              <a:t>. </a:t>
            </a:r>
          </a:p>
          <a:p>
            <a:pPr lvl="1">
              <a:buNone/>
            </a:pPr>
            <a:r>
              <a:rPr lang="en-US" dirty="0" smtClean="0"/>
              <a:t>Full duplication: both </a:t>
            </a:r>
            <a:r>
              <a:rPr lang="en-US" i="1" dirty="0" smtClean="0"/>
              <a:t>(1, 2)</a:t>
            </a:r>
            <a:r>
              <a:rPr lang="en-US" dirty="0" smtClean="0"/>
              <a:t> and </a:t>
            </a:r>
            <a:r>
              <a:rPr lang="en-US" i="1" dirty="0" smtClean="0"/>
              <a:t>(2, 1)</a:t>
            </a:r>
            <a:r>
              <a:rPr lang="en-US" dirty="0" smtClean="0"/>
              <a:t> should be in </a:t>
            </a:r>
            <a:r>
              <a:rPr lang="en-US" i="1" dirty="0" smtClean="0"/>
              <a:t>E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215736"/>
            <a:ext cx="6477000" cy="248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Edges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8006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An edge may be labeled by a pair of vertices, for instance e = (</a:t>
            </a:r>
            <a:r>
              <a:rPr lang="en-US" dirty="0" err="1" smtClean="0">
                <a:latin typeface="Arial" pitchFamily="34" charset="0"/>
              </a:rPr>
              <a:t>v,w</a:t>
            </a:r>
            <a:r>
              <a:rPr lang="en-US" dirty="0" smtClean="0">
                <a:latin typeface="Arial" pitchFamily="34" charset="0"/>
              </a:rPr>
              <a:t>).</a:t>
            </a:r>
          </a:p>
          <a:p>
            <a:r>
              <a:rPr lang="en-US" dirty="0" smtClean="0">
                <a:latin typeface="Arial" pitchFamily="34" charset="0"/>
              </a:rPr>
              <a:t>e is said to be </a:t>
            </a:r>
            <a:r>
              <a:rPr lang="en-US" i="1" dirty="0" smtClean="0">
                <a:latin typeface="Arial" pitchFamily="34" charset="0"/>
              </a:rPr>
              <a:t>incident</a:t>
            </a:r>
            <a:r>
              <a:rPr lang="en-US" dirty="0" smtClean="0">
                <a:latin typeface="Arial" pitchFamily="34" charset="0"/>
              </a:rPr>
              <a:t> on v and w.</a:t>
            </a:r>
          </a:p>
          <a:p>
            <a:r>
              <a:rPr lang="en-US" dirty="0" smtClean="0">
                <a:latin typeface="Arial" pitchFamily="34" charset="0"/>
              </a:rPr>
              <a:t>Isolated vertex = a vertex without incident edges.</a:t>
            </a:r>
          </a:p>
          <a:p>
            <a:endParaRPr lang="en-US" dirty="0"/>
          </a:p>
        </p:txBody>
      </p:sp>
      <p:pic>
        <p:nvPicPr>
          <p:cNvPr id="4" name="Picture 4" descr="ed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4191000"/>
            <a:ext cx="3581400" cy="2246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Special edges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Arial" pitchFamily="34" charset="0"/>
              </a:rPr>
              <a:t>Parallel edges</a:t>
            </a:r>
          </a:p>
          <a:p>
            <a:pPr lvl="1"/>
            <a:r>
              <a:rPr lang="en-US" dirty="0" smtClean="0">
                <a:latin typeface="Arial" pitchFamily="34" charset="0"/>
              </a:rPr>
              <a:t>Two or more edges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 joining a pair of vertices 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</a:rPr>
              <a:t>in the example, </a:t>
            </a:r>
            <a:r>
              <a:rPr lang="en-US" b="1" dirty="0" smtClean="0">
                <a:latin typeface="Arial" pitchFamily="34" charset="0"/>
              </a:rPr>
              <a:t>a</a:t>
            </a:r>
            <a:r>
              <a:rPr lang="en-US" dirty="0" smtClean="0">
                <a:latin typeface="Arial" pitchFamily="34" charset="0"/>
              </a:rPr>
              <a:t> and </a:t>
            </a:r>
            <a:r>
              <a:rPr lang="en-US" b="1" dirty="0" smtClean="0">
                <a:latin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</a:rPr>
              <a:t> 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</a:rPr>
              <a:t>are joined by two parallel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</a:rPr>
              <a:t> edges</a:t>
            </a:r>
          </a:p>
          <a:p>
            <a:r>
              <a:rPr lang="en-US" b="1" dirty="0" smtClean="0">
                <a:latin typeface="Arial" pitchFamily="34" charset="0"/>
              </a:rPr>
              <a:t>Loops</a:t>
            </a:r>
          </a:p>
          <a:p>
            <a:pPr lvl="1"/>
            <a:r>
              <a:rPr lang="en-US" dirty="0" smtClean="0">
                <a:latin typeface="Arial" pitchFamily="34" charset="0"/>
              </a:rPr>
              <a:t>An edge that starts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 and ends at the same vertex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</a:rPr>
              <a:t>In the example, vertex </a:t>
            </a:r>
            <a:r>
              <a:rPr lang="en-US" sz="2400" b="1" dirty="0" smtClean="0">
                <a:latin typeface="Arial" pitchFamily="34" charset="0"/>
              </a:rPr>
              <a:t>d</a:t>
            </a:r>
            <a:r>
              <a:rPr lang="en-US" sz="2400" dirty="0" smtClean="0">
                <a:latin typeface="Arial" pitchFamily="34" charset="0"/>
              </a:rPr>
              <a:t> has a loop</a:t>
            </a:r>
          </a:p>
          <a:p>
            <a:endParaRPr lang="en-US" dirty="0"/>
          </a:p>
        </p:txBody>
      </p:sp>
      <p:pic>
        <p:nvPicPr>
          <p:cNvPr id="4" name="Picture 16" descr="nonsimple 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447800"/>
            <a:ext cx="4724400" cy="3304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Special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" pitchFamily="34" charset="0"/>
              </a:rPr>
              <a:t>Simple graph</a:t>
            </a:r>
          </a:p>
          <a:p>
            <a:pPr lvl="1"/>
            <a:r>
              <a:rPr lang="en-US" dirty="0" smtClean="0">
                <a:latin typeface="Arial" pitchFamily="34" charset="0"/>
              </a:rPr>
              <a:t>A graph without loops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 or parallel edges.</a:t>
            </a:r>
          </a:p>
          <a:p>
            <a:r>
              <a:rPr lang="en-US" b="1" dirty="0">
                <a:latin typeface="Arial" pitchFamily="34" charset="0"/>
              </a:rPr>
              <a:t>Weighted graph</a:t>
            </a:r>
          </a:p>
          <a:p>
            <a:pPr lvl="1"/>
            <a:r>
              <a:rPr lang="en-US" dirty="0" smtClean="0">
                <a:latin typeface="Arial" pitchFamily="34" charset="0"/>
              </a:rPr>
              <a:t>A graph where each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 edge is assigned a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 numerical label 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or “weight”. </a:t>
            </a:r>
            <a:endParaRPr lang="en-US" dirty="0">
              <a:latin typeface="Arial" pitchFamily="34" charset="0"/>
            </a:endParaRPr>
          </a:p>
          <a:p>
            <a:pPr lvl="1">
              <a:buNone/>
            </a:pPr>
            <a:endParaRPr lang="en-US" dirty="0" smtClean="0">
              <a:latin typeface="Arial" pitchFamily="34" charset="0"/>
            </a:endParaRPr>
          </a:p>
        </p:txBody>
      </p:sp>
      <p:pic>
        <p:nvPicPr>
          <p:cNvPr id="4" name="Picture 7" descr="Simple 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914400"/>
            <a:ext cx="3657600" cy="2925120"/>
          </a:xfrm>
          <a:prstGeom prst="rect">
            <a:avLst/>
          </a:prstGeom>
          <a:noFill/>
        </p:spPr>
      </p:pic>
      <p:pic>
        <p:nvPicPr>
          <p:cNvPr id="5" name="Picture 6" descr="Simpleweighted 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733800"/>
            <a:ext cx="41148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Complete graph K </a:t>
            </a:r>
            <a:r>
              <a:rPr lang="en-US" b="1" u="sng" baseline="-25000" dirty="0" smtClean="0">
                <a:solidFill>
                  <a:schemeClr val="tx1"/>
                </a:solidFill>
                <a:latin typeface="Arial" pitchFamily="34" charset="0"/>
              </a:rPr>
              <a:t>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</a:rPr>
              <a:t>Let n </a:t>
            </a:r>
            <a:r>
              <a:rPr lang="en-US" u="sng" dirty="0" smtClean="0">
                <a:latin typeface="Arial" pitchFamily="34" charset="0"/>
              </a:rPr>
              <a:t>&gt;</a:t>
            </a:r>
            <a:r>
              <a:rPr lang="en-US" dirty="0" smtClean="0">
                <a:latin typeface="Arial" pitchFamily="34" charset="0"/>
              </a:rPr>
              <a:t> 3</a:t>
            </a:r>
          </a:p>
          <a:p>
            <a:r>
              <a:rPr lang="en-US" dirty="0" smtClean="0">
                <a:latin typeface="Arial" pitchFamily="34" charset="0"/>
              </a:rPr>
              <a:t>The </a:t>
            </a:r>
            <a:r>
              <a:rPr lang="en-US" i="1" dirty="0" smtClean="0">
                <a:latin typeface="Arial" pitchFamily="34" charset="0"/>
              </a:rPr>
              <a:t>complete graph </a:t>
            </a:r>
            <a:r>
              <a:rPr lang="en-US" i="1" dirty="0" err="1" smtClean="0">
                <a:latin typeface="Arial" pitchFamily="34" charset="0"/>
              </a:rPr>
              <a:t>K</a:t>
            </a:r>
            <a:r>
              <a:rPr lang="en-US" i="1" baseline="-25000" dirty="0" err="1" smtClean="0">
                <a:latin typeface="Arial" pitchFamily="34" charset="0"/>
              </a:rPr>
              <a:t>n</a:t>
            </a:r>
            <a:r>
              <a:rPr lang="en-US" i="1" baseline="-25000" dirty="0" smtClean="0">
                <a:latin typeface="Arial" pitchFamily="34" charset="0"/>
              </a:rPr>
              <a:t> 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 is the graph with n vertices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and every pair of vertices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 is joined by an edge.</a:t>
            </a:r>
          </a:p>
          <a:p>
            <a:r>
              <a:rPr lang="en-US" dirty="0" smtClean="0">
                <a:latin typeface="Arial" pitchFamily="34" charset="0"/>
              </a:rPr>
              <a:t>The figure represents K</a:t>
            </a:r>
            <a:r>
              <a:rPr lang="en-US" baseline="-25000" dirty="0" smtClean="0">
                <a:latin typeface="Arial" pitchFamily="34" charset="0"/>
              </a:rPr>
              <a:t>5</a:t>
            </a:r>
          </a:p>
          <a:p>
            <a:r>
              <a:rPr lang="en-US" dirty="0" smtClean="0"/>
              <a:t>The degree of complete graph is n-1</a:t>
            </a:r>
            <a:endParaRPr lang="en-US" dirty="0"/>
          </a:p>
        </p:txBody>
      </p:sp>
      <p:pic>
        <p:nvPicPr>
          <p:cNvPr id="4" name="Picture 8" descr="K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2209800"/>
            <a:ext cx="3352800" cy="2916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FINITE AND INFINITE GRAPH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 graph G = ( V, E ) is called a finite graph if the vertex Set V is finite set. </a:t>
            </a:r>
          </a:p>
          <a:p>
            <a:endParaRPr lang="en-US" dirty="0"/>
          </a:p>
          <a:p>
            <a:r>
              <a:rPr lang="en-US" dirty="0" smtClean="0"/>
              <a:t> A graph G = ( V, E ) is called an infinite graph if the vertex Set V is  an infinite set.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DEGREE OF THE VERTEX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Arial" pitchFamily="34" charset="0"/>
              </a:rPr>
              <a:t>The </a:t>
            </a:r>
            <a:r>
              <a:rPr lang="en-US" b="1" i="1" dirty="0" smtClean="0">
                <a:latin typeface="Arial" pitchFamily="34" charset="0"/>
              </a:rPr>
              <a:t>degree</a:t>
            </a:r>
            <a:r>
              <a:rPr lang="en-US" dirty="0" smtClean="0">
                <a:latin typeface="Arial" pitchFamily="34" charset="0"/>
              </a:rPr>
              <a:t> of a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 vertex v, denoted by 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(v),</a:t>
            </a:r>
            <a:r>
              <a:rPr lang="en-US" dirty="0" smtClean="0">
                <a:latin typeface="Arial" pitchFamily="34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is the number of edges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 incident on v</a:t>
            </a:r>
          </a:p>
          <a:p>
            <a:r>
              <a:rPr lang="en-US" b="1" dirty="0" smtClean="0">
                <a:latin typeface="Arial" pitchFamily="34" charset="0"/>
                <a:sym typeface="Symbol" pitchFamily="18" charset="2"/>
              </a:rPr>
              <a:t>Example: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		(a) = 4, (b) = 3, 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(c) = 4, (d) = 6, 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(e) = 4, (f) = 4, 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(g) = 3.</a:t>
            </a:r>
          </a:p>
          <a:p>
            <a:endParaRPr lang="en-US" dirty="0"/>
          </a:p>
        </p:txBody>
      </p:sp>
      <p:pic>
        <p:nvPicPr>
          <p:cNvPr id="4" name="Picture 4" descr="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438400"/>
            <a:ext cx="3733800" cy="336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 degree and out degree</a:t>
            </a:r>
            <a:endParaRPr lang="en-US" b="1" u="sng" dirty="0"/>
          </a:p>
        </p:txBody>
      </p:sp>
      <p:pic>
        <p:nvPicPr>
          <p:cNvPr id="4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447800"/>
            <a:ext cx="8534400" cy="3758268"/>
          </a:xfrm>
          <a:noFill/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PENDENT VERTEX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vertex whose degree in a graph is 1 is called the pendent vertex.</a:t>
            </a:r>
          </a:p>
          <a:p>
            <a:r>
              <a:rPr lang="en-US" dirty="0" smtClean="0"/>
              <a:t>                       a 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b ____________c</a:t>
            </a:r>
          </a:p>
          <a:p>
            <a:r>
              <a:rPr lang="en-US" dirty="0" smtClean="0"/>
              <a:t>The vertices a and c are pendent vertex because their degree is 1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172494" y="3771106"/>
            <a:ext cx="2209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DEFINATION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5029200"/>
          </a:xfrm>
        </p:spPr>
        <p:txBody>
          <a:bodyPr/>
          <a:lstStyle/>
          <a:p>
            <a:r>
              <a:rPr lang="en-US" altLang="zh-TW" dirty="0"/>
              <a:t>A</a:t>
            </a:r>
            <a:r>
              <a:rPr lang="en-US" altLang="zh-TW" dirty="0" smtClean="0"/>
              <a:t> </a:t>
            </a:r>
            <a:r>
              <a:rPr lang="en-US" altLang="zh-TW" b="1" i="1" dirty="0"/>
              <a:t>R</a:t>
            </a:r>
            <a:r>
              <a:rPr lang="en-US" altLang="zh-TW" b="1" i="1" dirty="0" smtClean="0"/>
              <a:t>egular</a:t>
            </a:r>
            <a:r>
              <a:rPr lang="en-US" altLang="zh-TW" b="1" dirty="0" smtClean="0"/>
              <a:t> graph </a:t>
            </a:r>
            <a:r>
              <a:rPr lang="en-US" altLang="zh-TW" dirty="0" smtClean="0"/>
              <a:t>is a graph in which each vertex has the same degree 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b="1" dirty="0" smtClean="0"/>
              <a:t>K- Regular graph</a:t>
            </a:r>
            <a:r>
              <a:rPr lang="en-US" altLang="zh-TW" dirty="0" smtClean="0"/>
              <a:t> is a graph in which each vertex has the same degree equal to k</a:t>
            </a:r>
          </a:p>
          <a:p>
            <a:endParaRPr lang="en-US" altLang="zh-TW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 example</a:t>
            </a:r>
            <a:endParaRPr lang="en-US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05000"/>
            <a:ext cx="787738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Sum of the degrees of a graph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u="sng" dirty="0" smtClean="0">
                <a:latin typeface="Arial" pitchFamily="34" charset="0"/>
              </a:rPr>
              <a:t>Theorem</a:t>
            </a:r>
            <a:r>
              <a:rPr lang="en-US" u="sng" dirty="0" smtClean="0">
                <a:latin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</a:rPr>
              <a:t>: If G is a graph with m edges and n vertices v</a:t>
            </a:r>
            <a:r>
              <a:rPr lang="en-US" baseline="-25000" dirty="0" smtClean="0">
                <a:latin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</a:rPr>
              <a:t>, v</a:t>
            </a:r>
            <a:r>
              <a:rPr lang="en-US" baseline="-25000" dirty="0" smtClean="0">
                <a:latin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</a:rPr>
              <a:t>,…, </a:t>
            </a:r>
            <a:r>
              <a:rPr lang="en-US" dirty="0" err="1" smtClean="0">
                <a:latin typeface="Arial" pitchFamily="34" charset="0"/>
              </a:rPr>
              <a:t>v</a:t>
            </a:r>
            <a:r>
              <a:rPr lang="en-US" baseline="-25000" dirty="0" err="1" smtClean="0">
                <a:latin typeface="Arial" pitchFamily="34" charset="0"/>
              </a:rPr>
              <a:t>n</a:t>
            </a:r>
            <a:r>
              <a:rPr lang="en-US" dirty="0" smtClean="0">
                <a:latin typeface="Arial" pitchFamily="34" charset="0"/>
              </a:rPr>
              <a:t>, then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                            </a:t>
            </a:r>
            <a:r>
              <a:rPr lang="en-US" baseline="-25000" dirty="0" smtClean="0">
                <a:latin typeface="Arial" pitchFamily="34" charset="0"/>
              </a:rPr>
              <a:t>n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                           </a:t>
            </a:r>
            <a:r>
              <a:rPr lang="en-US" sz="4000" dirty="0" smtClean="0">
                <a:latin typeface="Arial" pitchFamily="34" charset="0"/>
                <a:sym typeface="Symbol" pitchFamily="18" charset="2"/>
              </a:rPr>
              <a:t>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 (v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 = 2m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                          </a:t>
            </a:r>
            <a:r>
              <a:rPr lang="en-US" baseline="30000" dirty="0" err="1" smtClean="0">
                <a:latin typeface="Arial" pitchFamily="34" charset="0"/>
                <a:sym typeface="Symbol" pitchFamily="18" charset="2"/>
              </a:rPr>
              <a:t>i</a:t>
            </a:r>
            <a:r>
              <a:rPr lang="en-US" baseline="30000" dirty="0" smtClean="0">
                <a:latin typeface="Arial" pitchFamily="34" charset="0"/>
                <a:sym typeface="Symbol" pitchFamily="18" charset="2"/>
              </a:rPr>
              <a:t> = 1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    In particular, the sum of the degrees of all the vertices of a graph is even.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Isomorphic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G</a:t>
            </a:r>
            <a:r>
              <a:rPr lang="en-US" baseline="-25000" dirty="0" smtClean="0">
                <a:latin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</a:rPr>
              <a:t> and G</a:t>
            </a:r>
            <a:r>
              <a:rPr lang="en-US" baseline="-25000" dirty="0" smtClean="0">
                <a:latin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</a:rPr>
              <a:t> are </a:t>
            </a:r>
            <a:r>
              <a:rPr lang="en-US" b="1" i="1" dirty="0" smtClean="0">
                <a:latin typeface="Arial" pitchFamily="34" charset="0"/>
              </a:rPr>
              <a:t>isomorphic</a:t>
            </a:r>
          </a:p>
          <a:p>
            <a:r>
              <a:rPr lang="en-US" sz="2800" dirty="0" smtClean="0">
                <a:latin typeface="Arial" pitchFamily="34" charset="0"/>
              </a:rPr>
              <a:t>if there exist one-to-one onto functions f : V(G</a:t>
            </a:r>
            <a:r>
              <a:rPr lang="en-US" sz="2800" baseline="-25000" dirty="0" smtClean="0">
                <a:latin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→ V(G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 and g : E(G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 → E(G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 such that</a:t>
            </a:r>
          </a:p>
          <a:p>
            <a:r>
              <a:rPr lang="en-US" sz="2800" dirty="0" smtClean="0">
                <a:latin typeface="Arial" pitchFamily="34" charset="0"/>
              </a:rPr>
              <a:t>an edge e is adjacent to vertices v, w in G</a:t>
            </a:r>
            <a:r>
              <a:rPr lang="en-US" sz="2800" baseline="-25000" dirty="0" smtClean="0">
                <a:latin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</a:rPr>
              <a:t> if and only if g(e) is adjacent to f(v) and f(w) in G</a:t>
            </a:r>
            <a:r>
              <a:rPr lang="en-US" sz="2800" baseline="-25000" dirty="0" smtClean="0">
                <a:latin typeface="Arial" pitchFamily="34" charset="0"/>
              </a:rPr>
              <a:t>2</a:t>
            </a:r>
          </a:p>
          <a:p>
            <a:endParaRPr lang="en-US" dirty="0"/>
          </a:p>
        </p:txBody>
      </p:sp>
      <p:pic>
        <p:nvPicPr>
          <p:cNvPr id="4" name="Picture 7" descr="isomorph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810000"/>
            <a:ext cx="54102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u="sng" dirty="0" smtClean="0"/>
              <a:t>Isomorphic</a:t>
            </a:r>
            <a:r>
              <a:rPr lang="en-US" b="1" u="sng" dirty="0" smtClean="0"/>
              <a:t>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other words ,two graphs which are isomorphic will have </a:t>
            </a:r>
          </a:p>
          <a:p>
            <a:r>
              <a:rPr lang="en-US" dirty="0" smtClean="0"/>
              <a:t>Same number of vertices</a:t>
            </a:r>
          </a:p>
          <a:p>
            <a:r>
              <a:rPr lang="en-US" dirty="0" smtClean="0"/>
              <a:t>Same number of edges</a:t>
            </a:r>
          </a:p>
          <a:p>
            <a:r>
              <a:rPr lang="en-US" dirty="0" smtClean="0"/>
              <a:t>An equal number of vertices with given degrees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Homeomorphic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</a:rPr>
              <a:t>Two graphs G and G’ are said to be </a:t>
            </a:r>
            <a:r>
              <a:rPr lang="en-US" i="1" dirty="0" err="1" smtClean="0">
                <a:latin typeface="Arial" pitchFamily="34" charset="0"/>
              </a:rPr>
              <a:t>homeomorphic</a:t>
            </a:r>
            <a:r>
              <a:rPr lang="en-US" dirty="0" smtClean="0">
                <a:latin typeface="Arial" pitchFamily="34" charset="0"/>
              </a:rPr>
              <a:t> if G’ is obtained from G by a sequence of series reductions.</a:t>
            </a:r>
          </a:p>
          <a:p>
            <a:pPr lvl="1"/>
            <a:r>
              <a:rPr lang="en-US" dirty="0" smtClean="0">
                <a:latin typeface="Arial" pitchFamily="34" charset="0"/>
              </a:rPr>
              <a:t>By convention, G is said to be obtainable from itself by a series reduction, i.e. G is </a:t>
            </a:r>
            <a:r>
              <a:rPr lang="en-US" dirty="0" err="1" smtClean="0">
                <a:latin typeface="Arial" pitchFamily="34" charset="0"/>
              </a:rPr>
              <a:t>homeomorphic</a:t>
            </a:r>
            <a:r>
              <a:rPr lang="en-US" dirty="0" smtClean="0">
                <a:latin typeface="Arial" pitchFamily="34" charset="0"/>
              </a:rPr>
              <a:t> to itself.</a:t>
            </a:r>
          </a:p>
          <a:p>
            <a:r>
              <a:rPr lang="en-US" dirty="0" smtClean="0">
                <a:latin typeface="Arial" pitchFamily="34" charset="0"/>
              </a:rPr>
              <a:t>Define a relation </a:t>
            </a:r>
            <a:r>
              <a:rPr lang="en-US" i="1" dirty="0" smtClean="0">
                <a:latin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</a:rPr>
              <a:t> on graphs: G</a:t>
            </a:r>
            <a:r>
              <a:rPr lang="en-US" i="1" dirty="0" smtClean="0">
                <a:latin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</a:rPr>
              <a:t>G’ if G and G’ are </a:t>
            </a:r>
            <a:r>
              <a:rPr lang="en-US" dirty="0" err="1" smtClean="0">
                <a:latin typeface="Arial" pitchFamily="34" charset="0"/>
              </a:rPr>
              <a:t>homeomorphic</a:t>
            </a:r>
            <a:r>
              <a:rPr lang="en-US" dirty="0" smtClean="0">
                <a:latin typeface="Arial" pitchFamily="34" charset="0"/>
              </a:rPr>
              <a:t>.</a:t>
            </a:r>
          </a:p>
          <a:p>
            <a:r>
              <a:rPr lang="en-US" i="1" dirty="0" smtClean="0">
                <a:latin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</a:rPr>
              <a:t> is an </a:t>
            </a:r>
            <a:r>
              <a:rPr lang="en-US" i="1" dirty="0" smtClean="0">
                <a:latin typeface="Arial" pitchFamily="34" charset="0"/>
              </a:rPr>
              <a:t>equivalence relation</a:t>
            </a:r>
            <a:r>
              <a:rPr lang="en-US" dirty="0" smtClean="0">
                <a:latin typeface="Arial" pitchFamily="34" charset="0"/>
              </a:rPr>
              <a:t> on the set of all graphs.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SUB GRAPH</a:t>
            </a:r>
            <a:endParaRPr lang="en-US" b="1" u="sng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G and H be two graphs with vertex sets V(H),V(G) and edge sets E(H) and E(G) respectively such that V(H) is contained in V(G) and E(H) is contained in E(G) , then we call H as a </a:t>
            </a:r>
            <a:r>
              <a:rPr lang="en-US" dirty="0" err="1" smtClean="0"/>
              <a:t>Subgraph</a:t>
            </a:r>
            <a:r>
              <a:rPr lang="en-US" dirty="0" smtClean="0"/>
              <a:t> of G  ( or G as a </a:t>
            </a:r>
            <a:r>
              <a:rPr lang="en-US" dirty="0" err="1" smtClean="0"/>
              <a:t>supergraph</a:t>
            </a:r>
            <a:r>
              <a:rPr lang="en-US" dirty="0" smtClean="0"/>
              <a:t> of H 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  <a:endParaRPr lang="en-US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295400"/>
            <a:ext cx="586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G-V GRAPH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G-V is a </a:t>
            </a:r>
            <a:r>
              <a:rPr lang="en-US" dirty="0" err="1" smtClean="0"/>
              <a:t>subgraph</a:t>
            </a:r>
            <a:r>
              <a:rPr lang="en-US" dirty="0" smtClean="0"/>
              <a:t> of G obtained by deleting the vertex V from the vertex set V(G) and deleting all the edges in E(G)which are incident on V</a:t>
            </a:r>
          </a:p>
          <a:p>
            <a:r>
              <a:rPr lang="en-US" b="1" dirty="0" smtClean="0"/>
              <a:t>REMARK:</a:t>
            </a:r>
          </a:p>
          <a:p>
            <a:r>
              <a:rPr lang="en-US" dirty="0" smtClean="0"/>
              <a:t>Every graph is its own </a:t>
            </a:r>
            <a:r>
              <a:rPr lang="en-US" dirty="0" err="1" smtClean="0"/>
              <a:t>subgraph</a:t>
            </a:r>
            <a:endParaRPr lang="en-US" dirty="0" smtClean="0"/>
          </a:p>
          <a:p>
            <a:r>
              <a:rPr lang="en-US" dirty="0" smtClean="0"/>
              <a:t>The null graph obtained from G by deleting all the edges of G is a </a:t>
            </a:r>
            <a:r>
              <a:rPr lang="en-US" dirty="0" err="1" smtClean="0"/>
              <a:t>subgraph</a:t>
            </a:r>
            <a:r>
              <a:rPr lang="en-US" dirty="0" smtClean="0"/>
              <a:t> of G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Walks,  Paths, and Cycles</a:t>
            </a:r>
            <a:endParaRPr lang="en-US" b="1" u="sng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981199"/>
            <a:ext cx="8839200" cy="2912493"/>
          </a:xfrm>
          <a:noFill/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Length of Walk</a:t>
            </a:r>
            <a:endParaRPr lang="en-US" b="1" u="sng" dirty="0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1888" y="1828800"/>
            <a:ext cx="8922112" cy="3733800"/>
          </a:xfrm>
          <a:noFill/>
          <a:ln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PATH , CYCLE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</a:rPr>
              <a:t>A </a:t>
            </a:r>
            <a:r>
              <a:rPr lang="en-US" b="1" i="1" dirty="0" smtClean="0">
                <a:latin typeface="Arial" pitchFamily="34" charset="0"/>
              </a:rPr>
              <a:t>path of length </a:t>
            </a:r>
            <a:r>
              <a:rPr lang="en-US" i="1" dirty="0" smtClean="0">
                <a:latin typeface="Arial" pitchFamily="34" charset="0"/>
              </a:rPr>
              <a:t>n</a:t>
            </a:r>
            <a:r>
              <a:rPr lang="en-US" dirty="0" smtClean="0">
                <a:latin typeface="Arial" pitchFamily="34" charset="0"/>
              </a:rPr>
              <a:t> is a sequence of n + 1 vertices and n consecutive edges</a:t>
            </a:r>
          </a:p>
          <a:p>
            <a:r>
              <a:rPr lang="en-US" dirty="0" smtClean="0">
                <a:latin typeface="Arial" pitchFamily="34" charset="0"/>
              </a:rPr>
              <a:t>A </a:t>
            </a:r>
            <a:r>
              <a:rPr lang="en-US" b="1" i="1" dirty="0" smtClean="0">
                <a:latin typeface="Arial" pitchFamily="34" charset="0"/>
              </a:rPr>
              <a:t>cycle</a:t>
            </a:r>
            <a:r>
              <a:rPr lang="en-US" b="1" dirty="0" smtClean="0">
                <a:latin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</a:rPr>
              <a:t>is a path that begins and ends at the same vertex</a:t>
            </a:r>
          </a:p>
          <a:p>
            <a:endParaRPr lang="en-US" dirty="0"/>
          </a:p>
        </p:txBody>
      </p:sp>
      <p:pic>
        <p:nvPicPr>
          <p:cNvPr id="4" name="Picture 11" descr="paths and cyc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352800"/>
            <a:ext cx="3962400" cy="2906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CONNECTED,DISCONNECTED GRAPHS AND COMPONENT</a:t>
            </a:r>
            <a:endParaRPr lang="en-US" b="1" u="sng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981200"/>
            <a:ext cx="8534400" cy="1066800"/>
          </a:xfrm>
          <a:noFill/>
          <a:ln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00400"/>
            <a:ext cx="926592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419600"/>
            <a:ext cx="9217152" cy="205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EXAMPLES</a:t>
            </a:r>
            <a:endParaRPr lang="en-US" b="1" u="sng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76400"/>
            <a:ext cx="7087937" cy="4561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chemeClr val="tx1"/>
                </a:solidFill>
                <a:latin typeface="Arial" pitchFamily="34" charset="0"/>
              </a:rPr>
              <a:t>Euler </a:t>
            </a:r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graphs</a:t>
            </a:r>
            <a:b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</a:br>
            <a:r>
              <a:rPr lang="en-US" sz="3600" dirty="0" smtClean="0">
                <a:latin typeface="Arial" pitchFamily="34" charset="0"/>
              </a:rPr>
              <a:t>An </a:t>
            </a:r>
            <a:r>
              <a:rPr lang="en-US" sz="3600" i="1" dirty="0" smtClean="0">
                <a:latin typeface="Arial" pitchFamily="34" charset="0"/>
              </a:rPr>
              <a:t>Euler cycle</a:t>
            </a:r>
            <a:r>
              <a:rPr lang="en-US" sz="3600" dirty="0" smtClean="0">
                <a:latin typeface="Arial" pitchFamily="34" charset="0"/>
              </a:rPr>
              <a:t> in a graph G is a simple cycle</a:t>
            </a:r>
            <a:br>
              <a:rPr lang="en-US" sz="3600" dirty="0" smtClean="0">
                <a:latin typeface="Arial" pitchFamily="34" charset="0"/>
              </a:rPr>
            </a:br>
            <a:r>
              <a:rPr lang="en-US" sz="3600" dirty="0" smtClean="0">
                <a:latin typeface="Arial" pitchFamily="34" charset="0"/>
              </a:rPr>
              <a:t>that passes through every edge of G only once.</a:t>
            </a:r>
            <a:r>
              <a:rPr lang="en-US" dirty="0" smtClean="0">
                <a:latin typeface="Arial" pitchFamily="34" charset="0"/>
              </a:rPr>
              <a:t/>
            </a:r>
            <a:br>
              <a:rPr lang="en-US" dirty="0" smtClean="0">
                <a:latin typeface="Arial" pitchFamily="34" charset="0"/>
              </a:rPr>
            </a:br>
            <a:endParaRPr lang="en-US" b="1" u="sng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686800" cy="4495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Arial" pitchFamily="34" charset="0"/>
              </a:rPr>
              <a:t>A graph G is an </a:t>
            </a:r>
            <a:r>
              <a:rPr lang="en-US" i="1" dirty="0" smtClean="0">
                <a:latin typeface="Arial" pitchFamily="34" charset="0"/>
              </a:rPr>
              <a:t>Euler graph</a:t>
            </a:r>
            <a:r>
              <a:rPr lang="en-US" dirty="0" smtClean="0">
                <a:latin typeface="Arial" pitchFamily="34" charset="0"/>
              </a:rPr>
              <a:t> if it has an Euler cycle.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Arial" pitchFamily="34" charset="0"/>
              </a:rPr>
              <a:t>G is an Euler graph if and only if G is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Arial" pitchFamily="34" charset="0"/>
              </a:rPr>
              <a:t>connected and all its vertices have even degree.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990600" y="4419600"/>
          <a:ext cx="7467600" cy="2262931"/>
        </p:xfrm>
        <a:graphic>
          <a:graphicData uri="http://schemas.openxmlformats.org/presentationml/2006/ole">
            <p:oleObj spid="_x0000_s7170" name="Clip" r:id="rId3" imgW="4877223" imgH="1729890" progId="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Hamiltonian cycles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i="1" dirty="0" smtClean="0">
                <a:latin typeface="Arial" pitchFamily="34" charset="0"/>
              </a:rPr>
              <a:t>Traveling salesperson problem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To visit every vertex of a graph G only once by a simple cycle. 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Such a cycle is called a </a:t>
            </a:r>
            <a:r>
              <a:rPr lang="en-US" i="1" dirty="0">
                <a:latin typeface="Arial" pitchFamily="34" charset="0"/>
              </a:rPr>
              <a:t>Hamiltonian cycle</a:t>
            </a:r>
            <a:r>
              <a:rPr lang="en-US" dirty="0">
                <a:latin typeface="Arial" pitchFamily="34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If a connected graph G has a Hamiltonian cycle, G is called a </a:t>
            </a:r>
            <a:r>
              <a:rPr lang="en-US" i="1" dirty="0">
                <a:latin typeface="Arial" pitchFamily="34" charset="0"/>
              </a:rPr>
              <a:t>Hamiltonian graph</a:t>
            </a:r>
            <a:r>
              <a:rPr lang="en-US" dirty="0">
                <a:latin typeface="Arial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5" descr="fig10-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0" y="3865933"/>
            <a:ext cx="3276600" cy="299206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Bipartite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A bipartite graph G is a graph such that</a:t>
            </a:r>
          </a:p>
          <a:p>
            <a:pPr lvl="1">
              <a:buNone/>
            </a:pPr>
            <a:r>
              <a:rPr lang="en-US" dirty="0">
                <a:latin typeface="Arial" pitchFamily="34" charset="0"/>
              </a:rPr>
              <a:t>V(G) = V(G</a:t>
            </a:r>
            <a:r>
              <a:rPr lang="en-US" baseline="-25000" dirty="0">
                <a:latin typeface="Arial" pitchFamily="34" charset="0"/>
              </a:rPr>
              <a:t>1</a:t>
            </a:r>
            <a:r>
              <a:rPr lang="en-US" dirty="0">
                <a:latin typeface="Arial" pitchFamily="34" charset="0"/>
              </a:rPr>
              <a:t>) </a:t>
            </a:r>
            <a:r>
              <a:rPr lang="en-US" dirty="0">
                <a:latin typeface="Arial" pitchFamily="34" charset="0"/>
                <a:sym typeface="Symbol" pitchFamily="18" charset="2"/>
              </a:rPr>
              <a:t> V(G</a:t>
            </a:r>
            <a:r>
              <a:rPr lang="en-US" baseline="-25000" dirty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>
                <a:latin typeface="Arial" pitchFamily="34" charset="0"/>
                <a:sym typeface="Symbol" pitchFamily="18" charset="2"/>
              </a:rPr>
              <a:t>)</a:t>
            </a:r>
          </a:p>
          <a:p>
            <a:pPr lvl="1">
              <a:buNone/>
            </a:pPr>
            <a:r>
              <a:rPr lang="en-US" dirty="0">
                <a:latin typeface="Arial" pitchFamily="34" charset="0"/>
              </a:rPr>
              <a:t>|V(G</a:t>
            </a:r>
            <a:r>
              <a:rPr lang="en-US" baseline="-25000" dirty="0">
                <a:latin typeface="Arial" pitchFamily="34" charset="0"/>
              </a:rPr>
              <a:t>1</a:t>
            </a:r>
            <a:r>
              <a:rPr lang="en-US" dirty="0">
                <a:latin typeface="Arial" pitchFamily="34" charset="0"/>
              </a:rPr>
              <a:t>)| = m, |</a:t>
            </a:r>
            <a:r>
              <a:rPr lang="en-US" dirty="0">
                <a:latin typeface="Arial" pitchFamily="34" charset="0"/>
                <a:sym typeface="Symbol" pitchFamily="18" charset="2"/>
              </a:rPr>
              <a:t>V(G</a:t>
            </a:r>
            <a:r>
              <a:rPr lang="en-US" baseline="-25000" dirty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>
                <a:latin typeface="Arial" pitchFamily="34" charset="0"/>
                <a:sym typeface="Symbol" pitchFamily="18" charset="2"/>
              </a:rPr>
              <a:t>)| = n</a:t>
            </a:r>
          </a:p>
          <a:p>
            <a:pPr lvl="1">
              <a:buNone/>
            </a:pPr>
            <a:r>
              <a:rPr lang="en-US" dirty="0">
                <a:latin typeface="Arial" pitchFamily="34" charset="0"/>
                <a:sym typeface="Symbol" pitchFamily="18" charset="2"/>
              </a:rPr>
              <a:t>V(G</a:t>
            </a:r>
            <a:r>
              <a:rPr lang="en-US" baseline="-25000" dirty="0">
                <a:latin typeface="Arial" pitchFamily="34" charset="0"/>
                <a:sym typeface="Symbol" pitchFamily="18" charset="2"/>
              </a:rPr>
              <a:t>1</a:t>
            </a:r>
            <a:r>
              <a:rPr lang="en-US" dirty="0">
                <a:latin typeface="Arial" pitchFamily="34" charset="0"/>
                <a:sym typeface="Symbol" pitchFamily="18" charset="2"/>
              </a:rPr>
              <a:t>) V(G</a:t>
            </a:r>
            <a:r>
              <a:rPr lang="en-US" baseline="-25000" dirty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>
                <a:latin typeface="Arial" pitchFamily="34" charset="0"/>
                <a:sym typeface="Symbol" pitchFamily="18" charset="2"/>
              </a:rPr>
              <a:t>) = </a:t>
            </a:r>
          </a:p>
          <a:p>
            <a:pPr lvl="1">
              <a:buNone/>
            </a:pPr>
            <a:r>
              <a:rPr lang="en-US" dirty="0">
                <a:latin typeface="Arial" pitchFamily="34" charset="0"/>
                <a:sym typeface="Symbol" pitchFamily="18" charset="2"/>
              </a:rPr>
              <a:t>No edges exist between any two vertices in the same subset V(G</a:t>
            </a:r>
            <a:r>
              <a:rPr lang="en-US" baseline="-25000" dirty="0">
                <a:latin typeface="Arial" pitchFamily="34" charset="0"/>
                <a:sym typeface="Symbol" pitchFamily="18" charset="2"/>
              </a:rPr>
              <a:t>k</a:t>
            </a:r>
            <a:r>
              <a:rPr lang="en-US" dirty="0">
                <a:latin typeface="Arial" pitchFamily="34" charset="0"/>
                <a:sym typeface="Symbol" pitchFamily="18" charset="2"/>
              </a:rPr>
              <a:t>), k = 1,2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Arial" pitchFamily="34" charset="0"/>
            </a:endParaRPr>
          </a:p>
          <a:p>
            <a:endParaRPr lang="en-US" u="sng" dirty="0"/>
          </a:p>
        </p:txBody>
      </p:sp>
      <p:pic>
        <p:nvPicPr>
          <p:cNvPr id="4" name="Picture 4" descr="Biparti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267200"/>
            <a:ext cx="51054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Complete bipartite graph K</a:t>
            </a:r>
            <a:r>
              <a:rPr lang="en-US" b="1" u="sng" baseline="-25000" dirty="0" smtClean="0">
                <a:solidFill>
                  <a:schemeClr val="tx1"/>
                </a:solidFill>
                <a:latin typeface="Arial" pitchFamily="34" charset="0"/>
              </a:rPr>
              <a:t>m,n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</a:rPr>
              <a:t>A bipartite graph is the </a:t>
            </a:r>
            <a:r>
              <a:rPr lang="en-US" i="1" dirty="0" smtClean="0">
                <a:latin typeface="Arial" pitchFamily="34" charset="0"/>
              </a:rPr>
              <a:t>complete </a:t>
            </a:r>
            <a:r>
              <a:rPr lang="en-US" dirty="0" smtClean="0">
                <a:latin typeface="Arial" pitchFamily="34" charset="0"/>
              </a:rPr>
              <a:t>bipartite graph K</a:t>
            </a:r>
            <a:r>
              <a:rPr lang="en-US" baseline="-25000" dirty="0" smtClean="0">
                <a:latin typeface="Arial" pitchFamily="34" charset="0"/>
              </a:rPr>
              <a:t>m,n</a:t>
            </a:r>
            <a:r>
              <a:rPr lang="en-US" dirty="0" smtClean="0">
                <a:latin typeface="Arial" pitchFamily="34" charset="0"/>
              </a:rPr>
              <a:t> if 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every vertex in V(G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1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 is joined to a vertex in V(G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 and conversely,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|V(G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1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)| = m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|V(G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)| = n</a:t>
            </a:r>
          </a:p>
          <a:p>
            <a:endParaRPr lang="en-US" dirty="0"/>
          </a:p>
        </p:txBody>
      </p:sp>
      <p:pic>
        <p:nvPicPr>
          <p:cNvPr id="4" name="Picture 8" descr="K_3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276600"/>
            <a:ext cx="48768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Planar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A graph (or </a:t>
            </a:r>
            <a:r>
              <a:rPr lang="en-US" altLang="zh-TW" dirty="0" err="1" smtClean="0"/>
              <a:t>multigraph</a:t>
            </a:r>
            <a:r>
              <a:rPr lang="en-US" altLang="zh-TW" dirty="0" smtClean="0"/>
              <a:t>)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 is called </a:t>
            </a:r>
            <a:r>
              <a:rPr lang="en-US" altLang="zh-TW" i="1" dirty="0" smtClean="0"/>
              <a:t>planar</a:t>
            </a:r>
            <a:r>
              <a:rPr lang="en-US" altLang="zh-TW" dirty="0" smtClean="0"/>
              <a:t> if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 can be drawn in the plane with its edges intersecting only at vertices of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Such a drawing of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 is called an </a:t>
            </a:r>
            <a:r>
              <a:rPr lang="en-US" altLang="zh-TW" i="1" dirty="0" smtClean="0"/>
              <a:t>embedding</a:t>
            </a:r>
            <a:r>
              <a:rPr lang="en-US" altLang="zh-TW" dirty="0" smtClean="0"/>
              <a:t> of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 in the plane.</a:t>
            </a:r>
          </a:p>
          <a:p>
            <a:endParaRPr lang="en-US" dirty="0"/>
          </a:p>
        </p:txBody>
      </p:sp>
      <p:pic>
        <p:nvPicPr>
          <p:cNvPr id="4" name="Picture 16" descr="plan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810000"/>
            <a:ext cx="3048000" cy="2875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Euler’s formula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rial" pitchFamily="34" charset="0"/>
              </a:rPr>
              <a:t> If G is </a:t>
            </a:r>
            <a:r>
              <a:rPr lang="en-US" i="1" dirty="0" smtClean="0">
                <a:latin typeface="Arial" pitchFamily="34" charset="0"/>
              </a:rPr>
              <a:t>planar</a:t>
            </a:r>
            <a:r>
              <a:rPr lang="en-US" dirty="0" smtClean="0">
                <a:latin typeface="Arial" pitchFamily="34" charset="0"/>
              </a:rPr>
              <a:t> graph,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v = number of vertices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e = number of edges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</a:rPr>
              <a:t>f = number of faces, including the exterior face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</a:rPr>
              <a:t>   Then: v – e + f = 2</a:t>
            </a:r>
          </a:p>
          <a:p>
            <a:endParaRPr lang="en-US" dirty="0"/>
          </a:p>
        </p:txBody>
      </p:sp>
      <p:pic>
        <p:nvPicPr>
          <p:cNvPr id="4" name="Picture 8" descr="tetrahedr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657600"/>
            <a:ext cx="3713163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Representations of graphs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038600"/>
          </a:xfrm>
        </p:spPr>
        <p:txBody>
          <a:bodyPr/>
          <a:lstStyle/>
          <a:p>
            <a:r>
              <a:rPr lang="en-US" sz="2800" b="1" u="sng" dirty="0" smtClean="0">
                <a:latin typeface="Arial" pitchFamily="34" charset="0"/>
              </a:rPr>
              <a:t>Adjacency matrix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Rows and columns are labeled with ordered vertices 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write a 1 if there is an edge between the row vertex and the column vertex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and 0 if no edge exists between them</a:t>
            </a:r>
          </a:p>
          <a:p>
            <a:pPr lvl="0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" y="11430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Incidence matrix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</a:rPr>
              <a:t>Incidence matrix</a:t>
            </a:r>
          </a:p>
          <a:p>
            <a:pPr lvl="1"/>
            <a:r>
              <a:rPr lang="en-US" b="1" dirty="0" smtClean="0">
                <a:latin typeface="Arial" pitchFamily="34" charset="0"/>
              </a:rPr>
              <a:t>Label rows with vertices</a:t>
            </a:r>
          </a:p>
          <a:p>
            <a:pPr lvl="1"/>
            <a:r>
              <a:rPr lang="en-US" b="1" dirty="0" smtClean="0">
                <a:latin typeface="Arial" pitchFamily="34" charset="0"/>
              </a:rPr>
              <a:t>Label columns with edges</a:t>
            </a:r>
          </a:p>
          <a:p>
            <a:pPr lvl="1"/>
            <a:r>
              <a:rPr lang="en-US" b="1" dirty="0" smtClean="0">
                <a:latin typeface="Arial" pitchFamily="34" charset="0"/>
              </a:rPr>
              <a:t>1 if an edge is incident to a vertex, 0 otherwise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INCIDENCE GRAPH</a:t>
            </a:r>
            <a:endParaRPr lang="en-US" b="1" u="sng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8229600" cy="351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Edges in Series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</a:rPr>
              <a:t>Edges </a:t>
            </a:r>
            <a:r>
              <a:rPr lang="en-US" i="1" dirty="0" smtClean="0">
                <a:latin typeface="Arial" pitchFamily="34" charset="0"/>
              </a:rPr>
              <a:t>in series</a:t>
            </a:r>
            <a:r>
              <a:rPr lang="en-US" dirty="0" smtClean="0">
                <a:latin typeface="Arial" pitchFamily="34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</a:rPr>
              <a:t> If v 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 V(</a:t>
            </a:r>
            <a:r>
              <a:rPr lang="en-US" dirty="0" smtClean="0">
                <a:latin typeface="Arial" pitchFamily="34" charset="0"/>
              </a:rPr>
              <a:t>G) has degree 2 and there are edges (v, v</a:t>
            </a:r>
            <a:r>
              <a:rPr lang="en-US" baseline="-25000" dirty="0" smtClean="0">
                <a:latin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</a:rPr>
              <a:t>), (v, v</a:t>
            </a:r>
            <a:r>
              <a:rPr lang="en-US" baseline="-25000" dirty="0" smtClean="0">
                <a:latin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</a:rPr>
              <a:t>) with v</a:t>
            </a:r>
            <a:r>
              <a:rPr lang="en-US" baseline="-25000" dirty="0" smtClean="0">
                <a:latin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 v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,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sym typeface="Symbol" pitchFamily="18" charset="2"/>
              </a:rPr>
              <a:t>we say the edges (v, v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1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 and (v, v</a:t>
            </a:r>
            <a:r>
              <a:rPr lang="en-US" baseline="-25000" dirty="0" smtClean="0">
                <a:latin typeface="Arial" pitchFamily="34" charset="0"/>
                <a:sym typeface="Symbol" pitchFamily="18" charset="2"/>
              </a:rPr>
              <a:t>2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) are </a:t>
            </a:r>
            <a:r>
              <a:rPr lang="en-US" i="1" dirty="0" smtClean="0">
                <a:latin typeface="Arial" pitchFamily="34" charset="0"/>
                <a:sym typeface="Symbol" pitchFamily="18" charset="2"/>
              </a:rPr>
              <a:t>in series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9" descr="edges_in_ser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962400"/>
            <a:ext cx="38100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Series Reduction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A </a:t>
            </a:r>
            <a:r>
              <a:rPr lang="en-US" i="1" dirty="0" smtClean="0">
                <a:latin typeface="Arial" pitchFamily="34" charset="0"/>
              </a:rPr>
              <a:t>series reduction</a:t>
            </a:r>
            <a:r>
              <a:rPr lang="en-US" dirty="0" smtClean="0">
                <a:latin typeface="Arial" pitchFamily="34" charset="0"/>
              </a:rPr>
              <a:t> consists of deleting the vertex v 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 V(G)</a:t>
            </a:r>
            <a:r>
              <a:rPr lang="en-US" dirty="0" smtClean="0">
                <a:latin typeface="Arial" pitchFamily="34" charset="0"/>
              </a:rPr>
              <a:t> and replacing the edges (v,v</a:t>
            </a:r>
            <a:r>
              <a:rPr lang="en-US" baseline="-25000" dirty="0" smtClean="0">
                <a:latin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</a:rPr>
              <a:t>) and (v,v</a:t>
            </a:r>
            <a:r>
              <a:rPr lang="en-US" baseline="-25000" dirty="0" smtClean="0">
                <a:latin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</a:rPr>
              <a:t>) by the edge (v</a:t>
            </a:r>
            <a:r>
              <a:rPr lang="en-US" baseline="-25000" dirty="0" smtClean="0">
                <a:latin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</a:rPr>
              <a:t>,v</a:t>
            </a:r>
            <a:r>
              <a:rPr lang="en-US" baseline="-25000" dirty="0" smtClean="0">
                <a:latin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</a:rPr>
              <a:t>)</a:t>
            </a:r>
          </a:p>
          <a:p>
            <a:r>
              <a:rPr lang="en-US" dirty="0" smtClean="0">
                <a:latin typeface="Arial" pitchFamily="34" charset="0"/>
              </a:rPr>
              <a:t>The new graph G’ has one vertex and one edge less than G and is said to be </a:t>
            </a:r>
            <a:r>
              <a:rPr lang="en-US" i="1" dirty="0" smtClean="0">
                <a:latin typeface="Arial" pitchFamily="34" charset="0"/>
              </a:rPr>
              <a:t>obtained from G by series reduction </a:t>
            </a:r>
          </a:p>
          <a:p>
            <a:endParaRPr lang="en-US" dirty="0"/>
          </a:p>
        </p:txBody>
      </p:sp>
      <p:pic>
        <p:nvPicPr>
          <p:cNvPr id="4" name="Picture 10" descr="series redu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724400"/>
            <a:ext cx="4419600" cy="1798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err="1" smtClean="0">
                <a:solidFill>
                  <a:schemeClr val="tx1"/>
                </a:solidFill>
                <a:latin typeface="Arial" pitchFamily="34" charset="0"/>
              </a:rPr>
              <a:t>Kuratowski’s</a:t>
            </a:r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 theorem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</a:rPr>
              <a:t>G is a </a:t>
            </a:r>
            <a:r>
              <a:rPr lang="en-US" i="1" dirty="0" smtClean="0">
                <a:latin typeface="Arial" pitchFamily="34" charset="0"/>
              </a:rPr>
              <a:t>planar</a:t>
            </a:r>
            <a:r>
              <a:rPr lang="en-US" dirty="0" smtClean="0">
                <a:latin typeface="Arial" pitchFamily="34" charset="0"/>
              </a:rPr>
              <a:t> graph </a:t>
            </a:r>
            <a:r>
              <a:rPr lang="en-US" dirty="0" smtClean="0">
                <a:latin typeface="Arial" pitchFamily="34" charset="0"/>
                <a:sym typeface="Symbol" pitchFamily="18" charset="2"/>
              </a:rPr>
              <a:t>if and only if</a:t>
            </a:r>
            <a:r>
              <a:rPr lang="en-US" dirty="0" smtClean="0">
                <a:latin typeface="Arial" pitchFamily="34" charset="0"/>
              </a:rPr>
              <a:t> G does </a:t>
            </a:r>
            <a:r>
              <a:rPr lang="en-US" u="sng" dirty="0" smtClean="0">
                <a:latin typeface="Arial" pitchFamily="34" charset="0"/>
              </a:rPr>
              <a:t>not</a:t>
            </a:r>
            <a:r>
              <a:rPr lang="en-US" dirty="0" smtClean="0">
                <a:latin typeface="Arial" pitchFamily="34" charset="0"/>
              </a:rPr>
              <a:t> contain a </a:t>
            </a:r>
            <a:r>
              <a:rPr lang="en-US" dirty="0" err="1" smtClean="0">
                <a:latin typeface="Arial" pitchFamily="34" charset="0"/>
              </a:rPr>
              <a:t>subgraph</a:t>
            </a:r>
            <a:r>
              <a:rPr lang="en-US" dirty="0" smtClean="0">
                <a:latin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</a:rPr>
              <a:t>homeomorphic</a:t>
            </a:r>
            <a:r>
              <a:rPr lang="en-US" dirty="0" smtClean="0">
                <a:latin typeface="Arial" pitchFamily="34" charset="0"/>
              </a:rPr>
              <a:t> to either K </a:t>
            </a:r>
            <a:r>
              <a:rPr lang="en-US" baseline="-25000" dirty="0" smtClean="0">
                <a:latin typeface="Arial" pitchFamily="34" charset="0"/>
              </a:rPr>
              <a:t>5</a:t>
            </a:r>
            <a:r>
              <a:rPr lang="en-US" dirty="0" smtClean="0">
                <a:latin typeface="Arial" pitchFamily="34" charset="0"/>
              </a:rPr>
              <a:t> or K </a:t>
            </a:r>
            <a:r>
              <a:rPr lang="en-US" baseline="-25000" dirty="0" smtClean="0">
                <a:latin typeface="Arial" pitchFamily="34" charset="0"/>
              </a:rPr>
              <a:t>3,3</a:t>
            </a:r>
            <a:endParaRPr lang="en-US" dirty="0"/>
          </a:p>
        </p:txBody>
      </p:sp>
      <p:pic>
        <p:nvPicPr>
          <p:cNvPr id="4" name="Picture 7" descr="kuratows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200400"/>
            <a:ext cx="51816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chemeClr val="tx1"/>
                </a:solidFill>
                <a:latin typeface="Arial" pitchFamily="34" charset="0"/>
              </a:rPr>
              <a:t>Isomorphism and adjacency matrices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48307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Arial" pitchFamily="34" charset="0"/>
              </a:rPr>
              <a:t>Two graphs are isomorphic if and only if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>
                <a:latin typeface="Arial" pitchFamily="34" charset="0"/>
              </a:rPr>
              <a:t>    after reordering the vertices their adjacency matrices are the same</a:t>
            </a:r>
          </a:p>
          <a:p>
            <a:endParaRPr lang="en-US" dirty="0"/>
          </a:p>
        </p:txBody>
      </p:sp>
      <p:pic>
        <p:nvPicPr>
          <p:cNvPr id="4" name="Picture 12" descr="isomorphic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3505200"/>
            <a:ext cx="4419600" cy="2362200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048000"/>
            <a:ext cx="47815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THE END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r>
              <a:rPr lang="en-US" sz="9600" b="1" dirty="0"/>
              <a:t> </a:t>
            </a:r>
            <a:r>
              <a:rPr lang="en-US" sz="9600" b="1" dirty="0" smtClean="0"/>
              <a:t>     THANKS</a:t>
            </a:r>
            <a:endParaRPr lang="en-US" sz="9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1406</Words>
  <Application>Microsoft Office PowerPoint</Application>
  <PresentationFormat>On-screen Show (4:3)</PresentationFormat>
  <Paragraphs>177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Clip</vt:lpstr>
      <vt:lpstr>An Introduction to Graph Theory</vt:lpstr>
      <vt:lpstr>INTRODUCTION</vt:lpstr>
      <vt:lpstr>Directed graphs  (digraphs) </vt:lpstr>
      <vt:lpstr>UNDIRECTED GRAPH</vt:lpstr>
      <vt:lpstr>Edges</vt:lpstr>
      <vt:lpstr>Special edges</vt:lpstr>
      <vt:lpstr>Special graphs</vt:lpstr>
      <vt:lpstr>Complete graph K n</vt:lpstr>
      <vt:lpstr>FINITE AND INFINITE GRAPH</vt:lpstr>
      <vt:lpstr>DEGREE OF THE VERTEX</vt:lpstr>
      <vt:lpstr>In degree and out degree</vt:lpstr>
      <vt:lpstr>PENDENT VERTEX</vt:lpstr>
      <vt:lpstr>DEFINATION</vt:lpstr>
      <vt:lpstr>for example</vt:lpstr>
      <vt:lpstr>Sum of the degrees of a graph</vt:lpstr>
      <vt:lpstr> Isomorphic graphs</vt:lpstr>
      <vt:lpstr>Isomorphic Graphs</vt:lpstr>
      <vt:lpstr>Homeomorphic graphs</vt:lpstr>
      <vt:lpstr>SUB GRAPH</vt:lpstr>
      <vt:lpstr>EXAMPLE</vt:lpstr>
      <vt:lpstr>G-V GRAPH</vt:lpstr>
      <vt:lpstr>Walks,  Paths, and Cycles</vt:lpstr>
      <vt:lpstr>Length of Walk</vt:lpstr>
      <vt:lpstr>PATH , CYCLE</vt:lpstr>
      <vt:lpstr>CONNECTED,DISCONNECTED GRAPHS AND COMPONENT</vt:lpstr>
      <vt:lpstr>EXAMPLES</vt:lpstr>
      <vt:lpstr>Euler graphs An Euler cycle in a graph G is a simple cycle that passes through every edge of G only once. </vt:lpstr>
      <vt:lpstr>Hamiltonian cycles</vt:lpstr>
      <vt:lpstr>Bipartite graphs</vt:lpstr>
      <vt:lpstr>Complete bipartite graph Km,n</vt:lpstr>
      <vt:lpstr> Planar graphs</vt:lpstr>
      <vt:lpstr>Euler’s formula</vt:lpstr>
      <vt:lpstr>Representations of graphs</vt:lpstr>
      <vt:lpstr>EXAMPLE</vt:lpstr>
      <vt:lpstr>Incidence matrix</vt:lpstr>
      <vt:lpstr>INCIDENCE GRAPH</vt:lpstr>
      <vt:lpstr>Edges in Series</vt:lpstr>
      <vt:lpstr>Series Reduction</vt:lpstr>
      <vt:lpstr>Kuratowski’s theorem</vt:lpstr>
      <vt:lpstr>Isomorphism and adjacency matrices</vt:lpstr>
      <vt:lpstr>THE END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Graph Theory</dc:title>
  <dc:creator>Arshdeep</dc:creator>
  <cp:lastModifiedBy>Arshdeep</cp:lastModifiedBy>
  <cp:revision>37</cp:revision>
  <dcterms:created xsi:type="dcterms:W3CDTF">2013-10-23T11:44:59Z</dcterms:created>
  <dcterms:modified xsi:type="dcterms:W3CDTF">2013-10-23T17:38:37Z</dcterms:modified>
</cp:coreProperties>
</file>